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1" r:id="rId1"/>
  </p:sldMasterIdLst>
  <p:sldIdLst>
    <p:sldId id="256" r:id="rId2"/>
    <p:sldId id="257" r:id="rId3"/>
    <p:sldId id="267" r:id="rId4"/>
    <p:sldId id="258" r:id="rId5"/>
    <p:sldId id="259" r:id="rId6"/>
    <p:sldId id="260" r:id="rId7"/>
    <p:sldId id="261" r:id="rId8"/>
    <p:sldId id="270" r:id="rId9"/>
    <p:sldId id="271" r:id="rId10"/>
    <p:sldId id="272" r:id="rId11"/>
    <p:sldId id="274" r:id="rId12"/>
    <p:sldId id="275" r:id="rId13"/>
    <p:sldId id="276" r:id="rId14"/>
    <p:sldId id="268" r:id="rId15"/>
    <p:sldId id="269" r:id="rId16"/>
    <p:sldId id="277" r:id="rId17"/>
    <p:sldId id="278" r:id="rId18"/>
    <p:sldId id="279" r:id="rId19"/>
    <p:sldId id="280" r:id="rId20"/>
    <p:sldId id="281" r:id="rId21"/>
    <p:sldId id="282" r:id="rId22"/>
    <p:sldId id="287" r:id="rId23"/>
    <p:sldId id="288" r:id="rId24"/>
    <p:sldId id="289" r:id="rId25"/>
    <p:sldId id="290" r:id="rId26"/>
    <p:sldId id="295" r:id="rId27"/>
    <p:sldId id="299" r:id="rId28"/>
    <p:sldId id="294" r:id="rId29"/>
    <p:sldId id="291" r:id="rId30"/>
    <p:sldId id="292" r:id="rId31"/>
    <p:sldId id="296" r:id="rId32"/>
    <p:sldId id="297" r:id="rId33"/>
    <p:sldId id="298"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3" d="100"/>
          <a:sy n="113" d="100"/>
        </p:scale>
        <p:origin x="37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CE513DB2-BE89-422D-B629-347966350C90}" type="datetimeFigureOut">
              <a:rPr lang="en-US" smtClean="0"/>
              <a:t>3/13/2023</a:t>
            </a:fld>
            <a:endParaRPr 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86294241-ED2E-4E64-976D-57C374767D26}" type="slidenum">
              <a:rPr lang="en-US" smtClean="0"/>
              <a:t>‹#›</a:t>
            </a:fld>
            <a:endParaRPr lang="en-US"/>
          </a:p>
        </p:txBody>
      </p:sp>
    </p:spTree>
    <p:extLst>
      <p:ext uri="{BB962C8B-B14F-4D97-AF65-F5344CB8AC3E}">
        <p14:creationId xmlns:p14="http://schemas.microsoft.com/office/powerpoint/2010/main" val="147637255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513DB2-BE89-422D-B629-347966350C90}" type="datetimeFigureOut">
              <a:rPr lang="en-US" smtClean="0"/>
              <a:t>3/13/2023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294241-ED2E-4E64-976D-57C374767D26}" type="slidenum">
              <a:rPr lang="en-US" smtClean="0"/>
              <a:t>‹#›</a:t>
            </a:fld>
            <a:endParaRPr lang="en-US"/>
          </a:p>
        </p:txBody>
      </p:sp>
    </p:spTree>
    <p:extLst>
      <p:ext uri="{BB962C8B-B14F-4D97-AF65-F5344CB8AC3E}">
        <p14:creationId xmlns:p14="http://schemas.microsoft.com/office/powerpoint/2010/main" val="3169173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513DB2-BE89-422D-B629-347966350C90}" type="datetimeFigureOut">
              <a:rPr lang="en-US" smtClean="0"/>
              <a:t>3/13/2023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294241-ED2E-4E64-976D-57C374767D26}" type="slidenum">
              <a:rPr lang="en-US" smtClean="0"/>
              <a:t>‹#›</a:t>
            </a:fld>
            <a:endParaRPr lang="en-US"/>
          </a:p>
        </p:txBody>
      </p:sp>
    </p:spTree>
    <p:extLst>
      <p:ext uri="{BB962C8B-B14F-4D97-AF65-F5344CB8AC3E}">
        <p14:creationId xmlns:p14="http://schemas.microsoft.com/office/powerpoint/2010/main" val="113990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513DB2-BE89-422D-B629-347966350C90}" type="datetimeFigureOut">
              <a:rPr lang="en-US" smtClean="0"/>
              <a:t>3/13/2023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294241-ED2E-4E64-976D-57C374767D26}" type="slidenum">
              <a:rPr lang="en-US" smtClean="0"/>
              <a:t>‹#›</a:t>
            </a:fld>
            <a:endParaRPr lang="en-US"/>
          </a:p>
        </p:txBody>
      </p:sp>
    </p:spTree>
    <p:extLst>
      <p:ext uri="{BB962C8B-B14F-4D97-AF65-F5344CB8AC3E}">
        <p14:creationId xmlns:p14="http://schemas.microsoft.com/office/powerpoint/2010/main" val="134348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CE513DB2-BE89-422D-B629-347966350C90}" type="datetimeFigureOut">
              <a:rPr lang="en-US" smtClean="0"/>
              <a:t>3/13/2023</a:t>
            </a:fld>
            <a:endParaRPr 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a:p>
        </p:txBody>
      </p:sp>
      <p:sp>
        <p:nvSpPr>
          <p:cNvPr id="6" name="Slide Number Placeholder 5"/>
          <p:cNvSpPr>
            <a:spLocks noGrp="1"/>
          </p:cNvSpPr>
          <p:nvPr>
            <p:ph type="sldNum" sz="quarter" idx="12"/>
          </p:nvPr>
        </p:nvSpPr>
        <p:spPr>
          <a:xfrm>
            <a:off x="8604504" y="5211060"/>
            <a:ext cx="2112264" cy="228600"/>
          </a:xfrm>
        </p:spPr>
        <p:txBody>
          <a:bodyPr/>
          <a:lstStyle/>
          <a:p>
            <a:fld id="{86294241-ED2E-4E64-976D-57C374767D26}" type="slidenum">
              <a:rPr lang="en-US" smtClean="0"/>
              <a:t>‹#›</a:t>
            </a:fld>
            <a:endParaRPr lang="en-US"/>
          </a:p>
        </p:txBody>
      </p:sp>
    </p:spTree>
    <p:extLst>
      <p:ext uri="{BB962C8B-B14F-4D97-AF65-F5344CB8AC3E}">
        <p14:creationId xmlns:p14="http://schemas.microsoft.com/office/powerpoint/2010/main" val="783471200"/>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513DB2-BE89-422D-B629-347966350C90}" type="datetimeFigureOut">
              <a:rPr lang="en-US" smtClean="0"/>
              <a:t>3/13/2023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294241-ED2E-4E64-976D-57C374767D26}" type="slidenum">
              <a:rPr lang="en-US" smtClean="0"/>
              <a:t>‹#›</a:t>
            </a:fld>
            <a:endParaRPr lang="en-US"/>
          </a:p>
        </p:txBody>
      </p:sp>
    </p:spTree>
    <p:extLst>
      <p:ext uri="{BB962C8B-B14F-4D97-AF65-F5344CB8AC3E}">
        <p14:creationId xmlns:p14="http://schemas.microsoft.com/office/powerpoint/2010/main" val="33794184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513DB2-BE89-422D-B629-347966350C90}" type="datetimeFigureOut">
              <a:rPr lang="en-US" smtClean="0"/>
              <a:t>3/13/2023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294241-ED2E-4E64-976D-57C374767D26}" type="slidenum">
              <a:rPr lang="en-US" smtClean="0"/>
              <a:t>‹#›</a:t>
            </a:fld>
            <a:endParaRPr lang="en-US"/>
          </a:p>
        </p:txBody>
      </p:sp>
    </p:spTree>
    <p:extLst>
      <p:ext uri="{BB962C8B-B14F-4D97-AF65-F5344CB8AC3E}">
        <p14:creationId xmlns:p14="http://schemas.microsoft.com/office/powerpoint/2010/main" val="270747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513DB2-BE89-422D-B629-347966350C90}" type="datetimeFigureOut">
              <a:rPr lang="en-US" smtClean="0"/>
              <a:t>3/13/2023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294241-ED2E-4E64-976D-57C374767D26}" type="slidenum">
              <a:rPr lang="en-US" smtClean="0"/>
              <a:t>‹#›</a:t>
            </a:fld>
            <a:endParaRPr lang="en-US"/>
          </a:p>
        </p:txBody>
      </p:sp>
    </p:spTree>
    <p:extLst>
      <p:ext uri="{BB962C8B-B14F-4D97-AF65-F5344CB8AC3E}">
        <p14:creationId xmlns:p14="http://schemas.microsoft.com/office/powerpoint/2010/main" val="19321782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513DB2-BE89-422D-B629-347966350C90}" type="datetimeFigureOut">
              <a:rPr lang="en-US" smtClean="0"/>
              <a:t>3/13/2023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294241-ED2E-4E64-976D-57C374767D26}" type="slidenum">
              <a:rPr lang="en-US" smtClean="0"/>
              <a:t>‹#›</a:t>
            </a:fld>
            <a:endParaRPr lang="en-US"/>
          </a:p>
        </p:txBody>
      </p:sp>
    </p:spTree>
    <p:extLst>
      <p:ext uri="{BB962C8B-B14F-4D97-AF65-F5344CB8AC3E}">
        <p14:creationId xmlns:p14="http://schemas.microsoft.com/office/powerpoint/2010/main" val="3413210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CE513DB2-BE89-422D-B629-347966350C90}" type="datetimeFigureOut">
              <a:rPr lang="en-US" smtClean="0"/>
              <a:t>3/13/2023</a:t>
            </a:fld>
            <a:endParaRPr lang="en-US"/>
          </a:p>
        </p:txBody>
      </p:sp>
      <p:sp>
        <p:nvSpPr>
          <p:cNvPr id="9" name="Footer Placeholder 8"/>
          <p:cNvSpPr>
            <a:spLocks noGrp="1"/>
          </p:cNvSpPr>
          <p:nvPr>
            <p:ph type="ftr" sz="quarter" idx="11"/>
          </p:nvPr>
        </p:nvSpPr>
        <p:spPr/>
        <p:txBody>
          <a:bodyPr/>
          <a:lstStyle>
            <a:lvl1pPr algn="r">
              <a:defRPr/>
            </a:lvl1pPr>
          </a:lstStyle>
          <a:p>
            <a:endParaRPr 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86294241-ED2E-4E64-976D-57C374767D26}" type="slidenum">
              <a:rPr lang="en-US" smtClean="0"/>
              <a:t>‹#›</a:t>
            </a:fld>
            <a:endParaRPr 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16187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CE513DB2-BE89-422D-B629-347966350C90}" type="datetimeFigureOut">
              <a:rPr lang="en-US" smtClean="0"/>
              <a:t>3/13/2023</a:t>
            </a:fld>
            <a:endParaRPr 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86294241-ED2E-4E64-976D-57C374767D26}" type="slidenum">
              <a:rPr lang="en-US" smtClean="0"/>
              <a:t>‹#›</a:t>
            </a:fld>
            <a:endParaRPr 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00191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CE513DB2-BE89-422D-B629-347966350C90}" type="datetimeFigureOut">
              <a:rPr lang="en-US" smtClean="0"/>
              <a:t>3/13/2023</a:t>
            </a:fld>
            <a:endParaRPr lang="en-US"/>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86294241-ED2E-4E64-976D-57C374767D26}" type="slidenum">
              <a:rPr lang="en-US" smtClean="0"/>
              <a:t>‹#›</a:t>
            </a:fld>
            <a:endParaRPr lang="en-US"/>
          </a:p>
        </p:txBody>
      </p:sp>
    </p:spTree>
    <p:extLst>
      <p:ext uri="{BB962C8B-B14F-4D97-AF65-F5344CB8AC3E}">
        <p14:creationId xmlns:p14="http://schemas.microsoft.com/office/powerpoint/2010/main" val="1906264527"/>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Business Process Engineering </a:t>
            </a:r>
          </a:p>
        </p:txBody>
      </p:sp>
      <p:sp>
        <p:nvSpPr>
          <p:cNvPr id="3" name="Subtitle 2"/>
          <p:cNvSpPr>
            <a:spLocks noGrp="1"/>
          </p:cNvSpPr>
          <p:nvPr>
            <p:ph type="subTitle" idx="1"/>
          </p:nvPr>
        </p:nvSpPr>
        <p:spPr/>
        <p:txBody>
          <a:bodyPr/>
          <a:lstStyle/>
          <a:p>
            <a:r>
              <a:rPr lang="en-US" dirty="0"/>
              <a:t>Sobia Iftikhar </a:t>
            </a:r>
          </a:p>
        </p:txBody>
      </p:sp>
    </p:spTree>
    <p:extLst>
      <p:ext uri="{BB962C8B-B14F-4D97-AF65-F5344CB8AC3E}">
        <p14:creationId xmlns:p14="http://schemas.microsoft.com/office/powerpoint/2010/main" val="7555413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Violation 02</a:t>
            </a:r>
            <a:endParaRPr lang="en-US" dirty="0"/>
          </a:p>
        </p:txBody>
      </p:sp>
      <p:pic>
        <p:nvPicPr>
          <p:cNvPr id="4" name="Content Placeholder 3"/>
          <p:cNvPicPr>
            <a:picLocks noGrp="1" noChangeAspect="1"/>
          </p:cNvPicPr>
          <p:nvPr>
            <p:ph idx="1"/>
          </p:nvPr>
        </p:nvPicPr>
        <p:blipFill>
          <a:blip r:embed="rId2"/>
          <a:stretch>
            <a:fillRect/>
          </a:stretch>
        </p:blipFill>
        <p:spPr>
          <a:xfrm>
            <a:off x="2329442" y="2823847"/>
            <a:ext cx="7533116" cy="2945278"/>
          </a:xfrm>
          <a:prstGeom prst="rect">
            <a:avLst/>
          </a:prstGeom>
        </p:spPr>
      </p:pic>
      <p:pic>
        <p:nvPicPr>
          <p:cNvPr id="5" name="Picture 4"/>
          <p:cNvPicPr>
            <a:picLocks noChangeAspect="1"/>
          </p:cNvPicPr>
          <p:nvPr/>
        </p:nvPicPr>
        <p:blipFill>
          <a:blip r:embed="rId3"/>
          <a:stretch>
            <a:fillRect/>
          </a:stretch>
        </p:blipFill>
        <p:spPr>
          <a:xfrm>
            <a:off x="1377520" y="1735737"/>
            <a:ext cx="6736749" cy="981075"/>
          </a:xfrm>
          <a:prstGeom prst="rect">
            <a:avLst/>
          </a:prstGeom>
        </p:spPr>
      </p:pic>
    </p:spTree>
    <p:extLst>
      <p:ext uri="{BB962C8B-B14F-4D97-AF65-F5344CB8AC3E}">
        <p14:creationId xmlns:p14="http://schemas.microsoft.com/office/powerpoint/2010/main" val="10552986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Violation 03-dead activities</a:t>
            </a:r>
            <a:endParaRPr lang="en-US" dirty="0"/>
          </a:p>
        </p:txBody>
      </p:sp>
      <p:pic>
        <p:nvPicPr>
          <p:cNvPr id="4" name="Content Placeholder 3"/>
          <p:cNvPicPr>
            <a:picLocks noGrp="1" noChangeAspect="1"/>
          </p:cNvPicPr>
          <p:nvPr>
            <p:ph idx="1"/>
          </p:nvPr>
        </p:nvPicPr>
        <p:blipFill>
          <a:blip r:embed="rId2"/>
          <a:stretch>
            <a:fillRect/>
          </a:stretch>
        </p:blipFill>
        <p:spPr>
          <a:xfrm>
            <a:off x="3243262" y="3117056"/>
            <a:ext cx="5705475" cy="1905000"/>
          </a:xfrm>
          <a:prstGeom prst="rect">
            <a:avLst/>
          </a:prstGeom>
        </p:spPr>
      </p:pic>
    </p:spTree>
    <p:extLst>
      <p:ext uri="{BB962C8B-B14F-4D97-AF65-F5344CB8AC3E}">
        <p14:creationId xmlns:p14="http://schemas.microsoft.com/office/powerpoint/2010/main" val="13575384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Structural </a:t>
            </a:r>
            <a:r>
              <a:rPr lang="en-US" dirty="0" smtClean="0"/>
              <a:t>Soundness</a:t>
            </a:r>
            <a:endParaRPr lang="en-US" dirty="0"/>
          </a:p>
        </p:txBody>
      </p:sp>
      <p:sp>
        <p:nvSpPr>
          <p:cNvPr id="3" name="Content Placeholder 2"/>
          <p:cNvSpPr>
            <a:spLocks noGrp="1"/>
          </p:cNvSpPr>
          <p:nvPr>
            <p:ph idx="1"/>
          </p:nvPr>
        </p:nvSpPr>
        <p:spPr/>
        <p:txBody>
          <a:bodyPr/>
          <a:lstStyle/>
          <a:p>
            <a:r>
              <a:rPr lang="en-US" dirty="0" smtClean="0"/>
              <a:t>Soundness assume that a process is structurally sound.	</a:t>
            </a:r>
          </a:p>
          <a:p>
            <a:r>
              <a:rPr lang="en-US" dirty="0" smtClean="0"/>
              <a:t>A </a:t>
            </a:r>
            <a:r>
              <a:rPr lang="en-US" dirty="0"/>
              <a:t>process model is structurally sound if the criterion that a process model should fulfill. following conditions hold: </a:t>
            </a:r>
          </a:p>
          <a:p>
            <a:pPr lvl="1"/>
            <a:r>
              <a:rPr lang="en-US" dirty="0" smtClean="0"/>
              <a:t>There </a:t>
            </a:r>
            <a:r>
              <a:rPr lang="en-US" dirty="0"/>
              <a:t>is exactly one initial node, which is </a:t>
            </a:r>
            <a:r>
              <a:rPr lang="en-US" dirty="0" smtClean="0"/>
              <a:t>only </a:t>
            </a:r>
            <a:r>
              <a:rPr lang="en-US" dirty="0"/>
              <a:t>node without any incoming edges</a:t>
            </a:r>
            <a:r>
              <a:rPr lang="en-US" dirty="0" smtClean="0"/>
              <a:t>. (i) </a:t>
            </a:r>
          </a:p>
          <a:p>
            <a:pPr lvl="1"/>
            <a:r>
              <a:rPr lang="en-US" dirty="0" smtClean="0"/>
              <a:t>There </a:t>
            </a:r>
            <a:r>
              <a:rPr lang="en-US" dirty="0"/>
              <a:t>is exactly one final node, which is </a:t>
            </a:r>
            <a:r>
              <a:rPr lang="en-US" dirty="0" smtClean="0"/>
              <a:t>only </a:t>
            </a:r>
            <a:r>
              <a:rPr lang="en-US" dirty="0"/>
              <a:t>node without any outgoing </a:t>
            </a:r>
            <a:r>
              <a:rPr lang="en-US" dirty="0" smtClean="0"/>
              <a:t>edges. (o)</a:t>
            </a:r>
          </a:p>
          <a:p>
            <a:pPr lvl="1"/>
            <a:r>
              <a:rPr lang="en-US" dirty="0" smtClean="0"/>
              <a:t>Each </a:t>
            </a:r>
            <a:r>
              <a:rPr lang="en-US" dirty="0"/>
              <a:t>node in the process model is on a path from the initial node to the final node</a:t>
            </a:r>
            <a:r>
              <a:rPr lang="en-US" dirty="0" smtClean="0"/>
              <a:t>. (i) to (o)</a:t>
            </a:r>
            <a:endParaRPr lang="en-US" dirty="0"/>
          </a:p>
        </p:txBody>
      </p:sp>
    </p:spTree>
    <p:extLst>
      <p:ext uri="{BB962C8B-B14F-4D97-AF65-F5344CB8AC3E}">
        <p14:creationId xmlns:p14="http://schemas.microsoft.com/office/powerpoint/2010/main" val="13463604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pic>
        <p:nvPicPr>
          <p:cNvPr id="4" name="Content Placeholder 3"/>
          <p:cNvPicPr>
            <a:picLocks noGrp="1" noChangeAspect="1"/>
          </p:cNvPicPr>
          <p:nvPr>
            <p:ph idx="1"/>
          </p:nvPr>
        </p:nvPicPr>
        <p:blipFill rotWithShape="1">
          <a:blip r:embed="rId2"/>
          <a:srcRect l="59427" t="7261" r="507" b="44765"/>
          <a:stretch/>
        </p:blipFill>
        <p:spPr>
          <a:xfrm>
            <a:off x="3534032" y="1812324"/>
            <a:ext cx="6268996" cy="4222352"/>
          </a:xfrm>
          <a:prstGeom prst="rect">
            <a:avLst/>
          </a:prstGeom>
        </p:spPr>
      </p:pic>
    </p:spTree>
    <p:extLst>
      <p:ext uri="{BB962C8B-B14F-4D97-AF65-F5344CB8AC3E}">
        <p14:creationId xmlns:p14="http://schemas.microsoft.com/office/powerpoint/2010/main" val="976222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Soundness criterion </a:t>
            </a:r>
            <a:endParaRPr lang="en-US" dirty="0"/>
          </a:p>
        </p:txBody>
      </p:sp>
      <p:pic>
        <p:nvPicPr>
          <p:cNvPr id="5" name="Picture 4"/>
          <p:cNvPicPr>
            <a:picLocks noChangeAspect="1"/>
          </p:cNvPicPr>
          <p:nvPr/>
        </p:nvPicPr>
        <p:blipFill>
          <a:blip r:embed="rId2"/>
          <a:stretch>
            <a:fillRect/>
          </a:stretch>
        </p:blipFill>
        <p:spPr>
          <a:xfrm>
            <a:off x="1869989" y="1767669"/>
            <a:ext cx="8093289" cy="4640596"/>
          </a:xfrm>
          <a:prstGeom prst="rect">
            <a:avLst/>
          </a:prstGeom>
        </p:spPr>
      </p:pic>
    </p:spTree>
    <p:extLst>
      <p:ext uri="{BB962C8B-B14F-4D97-AF65-F5344CB8AC3E}">
        <p14:creationId xmlns:p14="http://schemas.microsoft.com/office/powerpoint/2010/main" val="34386287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Soundness criterion-Properties</a:t>
            </a:r>
            <a:endParaRPr lang="en-US" dirty="0"/>
          </a:p>
        </p:txBody>
      </p:sp>
      <p:pic>
        <p:nvPicPr>
          <p:cNvPr id="10" name="Picture 9"/>
          <p:cNvPicPr>
            <a:picLocks noChangeAspect="1"/>
          </p:cNvPicPr>
          <p:nvPr/>
        </p:nvPicPr>
        <p:blipFill rotWithShape="1">
          <a:blip r:embed="rId2"/>
          <a:srcRect l="24277" t="15730" r="5381" b="17216"/>
          <a:stretch/>
        </p:blipFill>
        <p:spPr>
          <a:xfrm>
            <a:off x="2940908" y="2170713"/>
            <a:ext cx="7397577" cy="3966683"/>
          </a:xfrm>
          <a:prstGeom prst="rect">
            <a:avLst/>
          </a:prstGeom>
        </p:spPr>
      </p:pic>
    </p:spTree>
    <p:extLst>
      <p:ext uri="{BB962C8B-B14F-4D97-AF65-F5344CB8AC3E}">
        <p14:creationId xmlns:p14="http://schemas.microsoft.com/office/powerpoint/2010/main" val="17641660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Structural Soundness</a:t>
            </a:r>
          </a:p>
        </p:txBody>
      </p:sp>
      <p:pic>
        <p:nvPicPr>
          <p:cNvPr id="4" name="Content Placeholder 3"/>
          <p:cNvPicPr>
            <a:picLocks noGrp="1" noChangeAspect="1"/>
          </p:cNvPicPr>
          <p:nvPr>
            <p:ph idx="1"/>
          </p:nvPr>
        </p:nvPicPr>
        <p:blipFill rotWithShape="1">
          <a:blip r:embed="rId2"/>
          <a:srcRect l="59899" t="9776" r="1685" b="44554"/>
          <a:stretch/>
        </p:blipFill>
        <p:spPr>
          <a:xfrm>
            <a:off x="2244811" y="1820562"/>
            <a:ext cx="7702378" cy="4477265"/>
          </a:xfrm>
          <a:prstGeom prst="rect">
            <a:avLst/>
          </a:prstGeom>
        </p:spPr>
      </p:pic>
    </p:spTree>
    <p:extLst>
      <p:ext uri="{BB962C8B-B14F-4D97-AF65-F5344CB8AC3E}">
        <p14:creationId xmlns:p14="http://schemas.microsoft.com/office/powerpoint/2010/main" val="29579336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 start  formal analysis</a:t>
            </a:r>
            <a:endParaRPr lang="en-US" dirty="0"/>
          </a:p>
        </p:txBody>
      </p:sp>
      <p:sp>
        <p:nvSpPr>
          <p:cNvPr id="3" name="Content Placeholder 2"/>
          <p:cNvSpPr>
            <a:spLocks noGrp="1"/>
          </p:cNvSpPr>
          <p:nvPr>
            <p:ph idx="1"/>
          </p:nvPr>
        </p:nvSpPr>
        <p:spPr/>
        <p:txBody>
          <a:bodyPr/>
          <a:lstStyle/>
          <a:p>
            <a:r>
              <a:rPr lang="en-US" dirty="0" smtClean="0"/>
              <a:t>Now we transform the structurally unsound process into structurally sound process.</a:t>
            </a:r>
          </a:p>
          <a:p>
            <a:endParaRPr lang="en-US" dirty="0"/>
          </a:p>
        </p:txBody>
      </p:sp>
      <p:pic>
        <p:nvPicPr>
          <p:cNvPr id="5" name="Picture 4"/>
          <p:cNvPicPr>
            <a:picLocks noChangeAspect="1"/>
          </p:cNvPicPr>
          <p:nvPr/>
        </p:nvPicPr>
        <p:blipFill rotWithShape="1">
          <a:blip r:embed="rId2"/>
          <a:srcRect l="57574" t="9271" r="952" b="45696"/>
          <a:stretch/>
        </p:blipFill>
        <p:spPr>
          <a:xfrm>
            <a:off x="3253946" y="2496065"/>
            <a:ext cx="6779740" cy="3738325"/>
          </a:xfrm>
          <a:prstGeom prst="rect">
            <a:avLst/>
          </a:prstGeom>
        </p:spPr>
      </p:pic>
    </p:spTree>
    <p:extLst>
      <p:ext uri="{BB962C8B-B14F-4D97-AF65-F5344CB8AC3E}">
        <p14:creationId xmlns:p14="http://schemas.microsoft.com/office/powerpoint/2010/main" val="35521722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Structural sound</a:t>
            </a:r>
            <a:endParaRPr lang="en-US" dirty="0"/>
          </a:p>
        </p:txBody>
      </p:sp>
      <p:pic>
        <p:nvPicPr>
          <p:cNvPr id="4" name="Content Placeholder 3"/>
          <p:cNvPicPr>
            <a:picLocks noGrp="1" noChangeAspect="1"/>
          </p:cNvPicPr>
          <p:nvPr>
            <p:ph idx="1"/>
          </p:nvPr>
        </p:nvPicPr>
        <p:blipFill rotWithShape="1">
          <a:blip r:embed="rId2"/>
          <a:srcRect l="57542" t="8310" r="2629" b="44344"/>
          <a:stretch/>
        </p:blipFill>
        <p:spPr>
          <a:xfrm>
            <a:off x="2792627" y="1647567"/>
            <a:ext cx="7010399" cy="4687429"/>
          </a:xfrm>
          <a:prstGeom prst="rect">
            <a:avLst/>
          </a:prstGeom>
        </p:spPr>
      </p:pic>
    </p:spTree>
    <p:extLst>
      <p:ext uri="{BB962C8B-B14F-4D97-AF65-F5344CB8AC3E}">
        <p14:creationId xmlns:p14="http://schemas.microsoft.com/office/powerpoint/2010/main" val="37069788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Multiple start Events.</a:t>
            </a:r>
            <a:endParaRPr lang="en-US" dirty="0"/>
          </a:p>
        </p:txBody>
      </p:sp>
      <p:sp>
        <p:nvSpPr>
          <p:cNvPr id="3" name="Content Placeholder 2"/>
          <p:cNvSpPr>
            <a:spLocks noGrp="1"/>
          </p:cNvSpPr>
          <p:nvPr>
            <p:ph idx="1"/>
          </p:nvPr>
        </p:nvSpPr>
        <p:spPr/>
        <p:txBody>
          <a:bodyPr/>
          <a:lstStyle/>
          <a:p>
            <a:r>
              <a:rPr lang="en-US" dirty="0" smtClean="0"/>
              <a:t>We can see process models with multiple  start week.</a:t>
            </a:r>
          </a:p>
          <a:p>
            <a:endParaRPr lang="en-US" dirty="0"/>
          </a:p>
        </p:txBody>
      </p:sp>
      <p:pic>
        <p:nvPicPr>
          <p:cNvPr id="4" name="Picture 3"/>
          <p:cNvPicPr>
            <a:picLocks noChangeAspect="1"/>
          </p:cNvPicPr>
          <p:nvPr/>
        </p:nvPicPr>
        <p:blipFill rotWithShape="1">
          <a:blip r:embed="rId2"/>
          <a:srcRect l="59197" t="24480" r="3755" b="47255"/>
          <a:stretch/>
        </p:blipFill>
        <p:spPr>
          <a:xfrm>
            <a:off x="3179804" y="2973859"/>
            <a:ext cx="6878595" cy="2951892"/>
          </a:xfrm>
          <a:prstGeom prst="rect">
            <a:avLst/>
          </a:prstGeom>
        </p:spPr>
      </p:pic>
    </p:spTree>
    <p:extLst>
      <p:ext uri="{BB962C8B-B14F-4D97-AF65-F5344CB8AC3E}">
        <p14:creationId xmlns:p14="http://schemas.microsoft.com/office/powerpoint/2010/main" val="4233241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a:t>
            </a:r>
            <a:endParaRPr lang="en-US" dirty="0"/>
          </a:p>
        </p:txBody>
      </p:sp>
      <p:sp>
        <p:nvSpPr>
          <p:cNvPr id="3" name="Content Placeholder 2"/>
          <p:cNvSpPr>
            <a:spLocks noGrp="1"/>
          </p:cNvSpPr>
          <p:nvPr>
            <p:ph idx="1"/>
          </p:nvPr>
        </p:nvSpPr>
        <p:spPr/>
        <p:txBody>
          <a:bodyPr/>
          <a:lstStyle/>
          <a:p>
            <a:r>
              <a:rPr lang="en-US" dirty="0"/>
              <a:t>Properties of Business Processes &amp; Business Process Management Architectures</a:t>
            </a:r>
          </a:p>
        </p:txBody>
      </p:sp>
    </p:spTree>
    <p:extLst>
      <p:ext uri="{BB962C8B-B14F-4D97-AF65-F5344CB8AC3E}">
        <p14:creationId xmlns:p14="http://schemas.microsoft.com/office/powerpoint/2010/main" val="23259715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transform</a:t>
            </a:r>
            <a:endParaRPr lang="en-US" dirty="0"/>
          </a:p>
        </p:txBody>
      </p:sp>
      <p:pic>
        <p:nvPicPr>
          <p:cNvPr id="10" name="Picture 9"/>
          <p:cNvPicPr>
            <a:picLocks noChangeAspect="1"/>
          </p:cNvPicPr>
          <p:nvPr/>
        </p:nvPicPr>
        <p:blipFill rotWithShape="1">
          <a:blip r:embed="rId2"/>
          <a:srcRect l="58080" t="9325" r="2054" b="48506"/>
          <a:stretch/>
        </p:blipFill>
        <p:spPr>
          <a:xfrm>
            <a:off x="2314834" y="1929534"/>
            <a:ext cx="7191632" cy="4279091"/>
          </a:xfrm>
          <a:prstGeom prst="rect">
            <a:avLst/>
          </a:prstGeom>
        </p:spPr>
      </p:pic>
    </p:spTree>
    <p:extLst>
      <p:ext uri="{BB962C8B-B14F-4D97-AF65-F5344CB8AC3E}">
        <p14:creationId xmlns:p14="http://schemas.microsoft.com/office/powerpoint/2010/main" val="4768619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idx="1"/>
          </p:nvPr>
        </p:nvPicPr>
        <p:blipFill rotWithShape="1">
          <a:blip r:embed="rId2"/>
          <a:srcRect l="57305" t="9356" r="-553" b="63409"/>
          <a:stretch/>
        </p:blipFill>
        <p:spPr>
          <a:xfrm>
            <a:off x="2627870" y="2866767"/>
            <a:ext cx="7183394" cy="2544527"/>
          </a:xfrm>
          <a:prstGeom prst="rect">
            <a:avLst/>
          </a:prstGeom>
        </p:spPr>
      </p:pic>
    </p:spTree>
    <p:extLst>
      <p:ext uri="{BB962C8B-B14F-4D97-AF65-F5344CB8AC3E}">
        <p14:creationId xmlns:p14="http://schemas.microsoft.com/office/powerpoint/2010/main" val="39787281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Relaxed Soundness</a:t>
            </a:r>
          </a:p>
        </p:txBody>
      </p:sp>
      <p:sp>
        <p:nvSpPr>
          <p:cNvPr id="3" name="Content Placeholder 2"/>
          <p:cNvSpPr>
            <a:spLocks noGrp="1"/>
          </p:cNvSpPr>
          <p:nvPr>
            <p:ph idx="1"/>
          </p:nvPr>
        </p:nvSpPr>
        <p:spPr/>
        <p:txBody>
          <a:bodyPr/>
          <a:lstStyle/>
          <a:p>
            <a:r>
              <a:rPr lang="en-US" dirty="0"/>
              <a:t>The idea of relaxed soundness is that for each transition there is a firing sequence that  </a:t>
            </a:r>
            <a:r>
              <a:rPr lang="en-US" dirty="0" smtClean="0"/>
              <a:t>relaxed </a:t>
            </a:r>
            <a:r>
              <a:rPr lang="en-US" dirty="0"/>
              <a:t>soundness allows business process models that expose deadlock behavior </a:t>
            </a:r>
            <a:endParaRPr lang="en-US" dirty="0" smtClean="0"/>
          </a:p>
          <a:p>
            <a:r>
              <a:rPr lang="en-US" dirty="0"/>
              <a:t>A process is relaxed sound if each task of the business process is part of a properly terminating </a:t>
            </a:r>
            <a:r>
              <a:rPr lang="en-US" dirty="0" smtClean="0"/>
              <a:t>sequence..</a:t>
            </a:r>
            <a:endParaRPr lang="en-US" dirty="0"/>
          </a:p>
        </p:txBody>
      </p:sp>
    </p:spTree>
    <p:extLst>
      <p:ext uri="{BB962C8B-B14F-4D97-AF65-F5344CB8AC3E}">
        <p14:creationId xmlns:p14="http://schemas.microsoft.com/office/powerpoint/2010/main" val="36976615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183394" y="244340"/>
            <a:ext cx="4752975" cy="6360345"/>
          </a:xfrm>
          <a:prstGeom prst="rect">
            <a:avLst/>
          </a:prstGeom>
        </p:spPr>
      </p:pic>
      <p:sp>
        <p:nvSpPr>
          <p:cNvPr id="3" name="Rectangle 2"/>
          <p:cNvSpPr/>
          <p:nvPr/>
        </p:nvSpPr>
        <p:spPr>
          <a:xfrm>
            <a:off x="543697" y="1923699"/>
            <a:ext cx="6096000" cy="2308324"/>
          </a:xfrm>
          <a:prstGeom prst="rect">
            <a:avLst/>
          </a:prstGeom>
        </p:spPr>
        <p:txBody>
          <a:bodyPr>
            <a:spAutoFit/>
          </a:bodyPr>
          <a:lstStyle/>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If the exclusive or split selects the and join branch but the goods are okay, the and join waits permanently for the filed complaint, which will never appear. As a result, the process is stuck in a deadlock situation</a:t>
            </a:r>
            <a:r>
              <a:rPr lang="en-US" sz="1600" dirty="0" smtClean="0">
                <a:latin typeface="Times New Roman" panose="02020603050405020304" pitchFamily="18" charset="0"/>
                <a:cs typeface="Times New Roman" panose="02020603050405020304" pitchFamily="18" charset="0"/>
              </a:rPr>
              <a:t>. </a:t>
            </a:r>
          </a:p>
          <a:p>
            <a:pPr marL="285750" indent="-285750" algn="just">
              <a:buFont typeface="Arial" panose="020B0604020202020204" pitchFamily="34" charset="0"/>
              <a:buChar char="•"/>
            </a:pPr>
            <a:r>
              <a:rPr lang="en-US" sz="1600" dirty="0" smtClean="0">
                <a:latin typeface="Times New Roman" panose="02020603050405020304" pitchFamily="18" charset="0"/>
                <a:cs typeface="Times New Roman" panose="02020603050405020304" pitchFamily="18" charset="0"/>
              </a:rPr>
              <a:t>If </a:t>
            </a:r>
            <a:r>
              <a:rPr lang="en-US" sz="1600" dirty="0">
                <a:latin typeface="Times New Roman" panose="02020603050405020304" pitchFamily="18" charset="0"/>
                <a:cs typeface="Times New Roman" panose="02020603050405020304" pitchFamily="18" charset="0"/>
              </a:rPr>
              <a:t>the exclusive or split does not select the and join branch, but the goods are not okay, the and split cannot fire, because just one incoming edge— the filed complaint—is </a:t>
            </a:r>
            <a:r>
              <a:rPr lang="en-US" sz="1600" dirty="0" err="1">
                <a:latin typeface="Times New Roman" panose="02020603050405020304" pitchFamily="18" charset="0"/>
                <a:cs typeface="Times New Roman" panose="02020603050405020304" pitchFamily="18" charset="0"/>
              </a:rPr>
              <a:t>signalled</a:t>
            </a:r>
            <a:r>
              <a:rPr lang="en-US" sz="1600" dirty="0">
                <a:latin typeface="Times New Roman" panose="02020603050405020304" pitchFamily="18" charset="0"/>
                <a:cs typeface="Times New Roman" panose="02020603050405020304" pitchFamily="18" charset="0"/>
              </a:rPr>
              <a:t>. In this case, the receipt of the goods is registered, but the complaint on the quality of the goods is lost</a:t>
            </a:r>
          </a:p>
        </p:txBody>
      </p:sp>
    </p:spTree>
    <p:extLst>
      <p:ext uri="{BB962C8B-B14F-4D97-AF65-F5344CB8AC3E}">
        <p14:creationId xmlns:p14="http://schemas.microsoft.com/office/powerpoint/2010/main" val="10890771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Weak Soundness</a:t>
            </a:r>
            <a:endParaRPr lang="en-US" dirty="0"/>
          </a:p>
        </p:txBody>
      </p:sp>
      <p:sp>
        <p:nvSpPr>
          <p:cNvPr id="3" name="Content Placeholder 2"/>
          <p:cNvSpPr>
            <a:spLocks noGrp="1"/>
          </p:cNvSpPr>
          <p:nvPr>
            <p:ph idx="1"/>
          </p:nvPr>
        </p:nvSpPr>
        <p:spPr/>
        <p:txBody>
          <a:bodyPr/>
          <a:lstStyle/>
          <a:p>
            <a:r>
              <a:rPr lang="en-US" dirty="0"/>
              <a:t>Weak soundness disallows deadlocks, but it allows certain parts of the process not to participate in any process instance,</a:t>
            </a:r>
          </a:p>
          <a:p>
            <a:r>
              <a:rPr lang="en-US" dirty="0" smtClean="0"/>
              <a:t>A </a:t>
            </a:r>
            <a:r>
              <a:rPr lang="en-US" dirty="0"/>
              <a:t>workflow system (P N, i) is weak sound if and only if the following holds: </a:t>
            </a:r>
            <a:endParaRPr lang="en-US" dirty="0" smtClean="0"/>
          </a:p>
          <a:p>
            <a:pPr lvl="1"/>
            <a:r>
              <a:rPr lang="en-US" dirty="0" smtClean="0"/>
              <a:t>• </a:t>
            </a:r>
            <a:r>
              <a:rPr lang="en-US" dirty="0"/>
              <a:t>For every state M reachable from state i there exists a firing sequence leading from M to o, i.e.,</a:t>
            </a:r>
          </a:p>
        </p:txBody>
      </p:sp>
    </p:spTree>
    <p:extLst>
      <p:ext uri="{BB962C8B-B14F-4D97-AF65-F5344CB8AC3E}">
        <p14:creationId xmlns:p14="http://schemas.microsoft.com/office/powerpoint/2010/main" val="27068619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Lazy Soundness</a:t>
            </a:r>
            <a:endParaRPr lang="en-US" dirty="0"/>
          </a:p>
        </p:txBody>
      </p:sp>
      <p:sp>
        <p:nvSpPr>
          <p:cNvPr id="3" name="Content Placeholder 2"/>
          <p:cNvSpPr>
            <a:spLocks noGrp="1"/>
          </p:cNvSpPr>
          <p:nvPr>
            <p:ph idx="1"/>
          </p:nvPr>
        </p:nvSpPr>
        <p:spPr>
          <a:xfrm>
            <a:off x="1066800" y="2103120"/>
            <a:ext cx="4996249" cy="3931920"/>
          </a:xfrm>
        </p:spPr>
        <p:txBody>
          <a:bodyPr/>
          <a:lstStyle/>
          <a:p>
            <a:pPr algn="just"/>
            <a:r>
              <a:rPr lang="en-US" dirty="0"/>
              <a:t>assume that the offers received from Suppliers 1 and 2 have led to the activation of the join. Further assume that the offers from Suppliers 3 and 4 arrive only after the final event has been reached. Then, receiving the offers for Suppliers 3 and 4 and paying them are lazy activities.</a:t>
            </a:r>
          </a:p>
        </p:txBody>
      </p:sp>
      <p:pic>
        <p:nvPicPr>
          <p:cNvPr id="5" name="Picture 4"/>
          <p:cNvPicPr>
            <a:picLocks noChangeAspect="1"/>
          </p:cNvPicPr>
          <p:nvPr/>
        </p:nvPicPr>
        <p:blipFill>
          <a:blip r:embed="rId2"/>
          <a:stretch>
            <a:fillRect/>
          </a:stretch>
        </p:blipFill>
        <p:spPr>
          <a:xfrm>
            <a:off x="7042453" y="1083733"/>
            <a:ext cx="4523013" cy="3896253"/>
          </a:xfrm>
          <a:prstGeom prst="rect">
            <a:avLst/>
          </a:prstGeom>
        </p:spPr>
      </p:pic>
    </p:spTree>
    <p:extLst>
      <p:ext uri="{BB962C8B-B14F-4D97-AF65-F5344CB8AC3E}">
        <p14:creationId xmlns:p14="http://schemas.microsoft.com/office/powerpoint/2010/main" val="30224010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a:t>
            </a:r>
            <a:endParaRPr lang="en-US" dirty="0"/>
          </a:p>
        </p:txBody>
      </p:sp>
      <p:pic>
        <p:nvPicPr>
          <p:cNvPr id="4" name="Content Placeholder 3"/>
          <p:cNvPicPr>
            <a:picLocks noGrp="1" noChangeAspect="1"/>
          </p:cNvPicPr>
          <p:nvPr>
            <p:ph idx="1"/>
          </p:nvPr>
        </p:nvPicPr>
        <p:blipFill>
          <a:blip r:embed="rId2"/>
          <a:stretch>
            <a:fillRect/>
          </a:stretch>
        </p:blipFill>
        <p:spPr>
          <a:xfrm>
            <a:off x="3589867" y="1906322"/>
            <a:ext cx="5638800" cy="2057400"/>
          </a:xfrm>
          <a:prstGeom prst="rect">
            <a:avLst/>
          </a:prstGeom>
        </p:spPr>
      </p:pic>
    </p:spTree>
    <p:extLst>
      <p:ext uri="{BB962C8B-B14F-4D97-AF65-F5344CB8AC3E}">
        <p14:creationId xmlns:p14="http://schemas.microsoft.com/office/powerpoint/2010/main" val="5613994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 Notation </a:t>
            </a:r>
            <a:endParaRPr lang="en-US" dirty="0"/>
          </a:p>
        </p:txBody>
      </p:sp>
      <p:sp>
        <p:nvSpPr>
          <p:cNvPr id="3" name="Content Placeholder 2"/>
          <p:cNvSpPr>
            <a:spLocks noGrp="1"/>
          </p:cNvSpPr>
          <p:nvPr>
            <p:ph idx="1"/>
          </p:nvPr>
        </p:nvSpPr>
        <p:spPr/>
        <p:txBody>
          <a:bodyPr/>
          <a:lstStyle/>
          <a:p>
            <a:r>
              <a:rPr lang="en-US" dirty="0" smtClean="0"/>
              <a:t>BPMN Notation</a:t>
            </a:r>
          </a:p>
          <a:p>
            <a:r>
              <a:rPr lang="en-US" dirty="0" smtClean="0"/>
              <a:t>Event driven process chain (EPCS)</a:t>
            </a:r>
          </a:p>
          <a:p>
            <a:r>
              <a:rPr lang="en-US" dirty="0" smtClean="0"/>
              <a:t>Petri nets</a:t>
            </a:r>
            <a:endParaRPr lang="en-US" dirty="0"/>
          </a:p>
        </p:txBody>
      </p:sp>
      <p:pic>
        <p:nvPicPr>
          <p:cNvPr id="1026" name="Picture 2" descr="EPC diagram examp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2933" y="2963332"/>
            <a:ext cx="6477299" cy="3008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06373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96439"/>
            <a:ext cx="10058400" cy="1371600"/>
          </a:xfrm>
        </p:spPr>
        <p:txBody>
          <a:bodyPr/>
          <a:lstStyle/>
          <a:p>
            <a:r>
              <a:rPr lang="en-US" dirty="0" smtClean="0"/>
              <a:t>Petri nets</a:t>
            </a:r>
            <a:endParaRPr lang="en-US" dirty="0"/>
          </a:p>
        </p:txBody>
      </p:sp>
      <p:sp>
        <p:nvSpPr>
          <p:cNvPr id="3" name="Content Placeholder 2"/>
          <p:cNvSpPr>
            <a:spLocks noGrp="1"/>
          </p:cNvSpPr>
          <p:nvPr>
            <p:ph idx="1"/>
          </p:nvPr>
        </p:nvSpPr>
        <p:spPr>
          <a:xfrm>
            <a:off x="1066800" y="1442720"/>
            <a:ext cx="10058400" cy="3931920"/>
          </a:xfrm>
        </p:spPr>
        <p:txBody>
          <a:bodyPr/>
          <a:lstStyle/>
          <a:p>
            <a:r>
              <a:rPr lang="en-US" dirty="0"/>
              <a:t>Petri nets are directed graphs devised to represent the concurrent behavior of dynamic systems. </a:t>
            </a:r>
            <a:endParaRPr lang="en-US" dirty="0" smtClean="0"/>
          </a:p>
          <a:p>
            <a:r>
              <a:rPr lang="en-US" dirty="0" smtClean="0"/>
              <a:t>The </a:t>
            </a:r>
            <a:r>
              <a:rPr lang="en-US" dirty="0"/>
              <a:t>behavior of Petri nets is represented by tokens moving over the places </a:t>
            </a:r>
            <a:r>
              <a:rPr lang="en-US" dirty="0" smtClean="0"/>
              <a:t>of </a:t>
            </a:r>
            <a:r>
              <a:rPr lang="en-US" dirty="0" err="1" smtClean="0"/>
              <a:t>petrinet</a:t>
            </a:r>
            <a:endParaRPr lang="en-US" dirty="0" smtClean="0"/>
          </a:p>
          <a:p>
            <a:r>
              <a:rPr lang="en-US" dirty="0" smtClean="0"/>
              <a:t>Should be free of obvious anomalies of soundness.</a:t>
            </a:r>
            <a:endParaRPr lang="en-US" dirty="0"/>
          </a:p>
        </p:txBody>
      </p:sp>
      <p:pic>
        <p:nvPicPr>
          <p:cNvPr id="4" name="Picture 3"/>
          <p:cNvPicPr>
            <a:picLocks noChangeAspect="1"/>
          </p:cNvPicPr>
          <p:nvPr/>
        </p:nvPicPr>
        <p:blipFill>
          <a:blip r:embed="rId2"/>
          <a:stretch>
            <a:fillRect/>
          </a:stretch>
        </p:blipFill>
        <p:spPr>
          <a:xfrm>
            <a:off x="3762375" y="3264958"/>
            <a:ext cx="7362825" cy="3105150"/>
          </a:xfrm>
          <a:prstGeom prst="rect">
            <a:avLst/>
          </a:prstGeom>
        </p:spPr>
      </p:pic>
    </p:spTree>
    <p:extLst>
      <p:ext uri="{BB962C8B-B14F-4D97-AF65-F5344CB8AC3E}">
        <p14:creationId xmlns:p14="http://schemas.microsoft.com/office/powerpoint/2010/main" val="27690061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Petrinets : Modeling Representation</a:t>
            </a:r>
            <a:endParaRPr lang="en-US" dirty="0"/>
          </a:p>
        </p:txBody>
      </p:sp>
      <p:pic>
        <p:nvPicPr>
          <p:cNvPr id="8" name="Content Placeholder 7"/>
          <p:cNvPicPr>
            <a:picLocks noGrp="1" noChangeAspect="1"/>
          </p:cNvPicPr>
          <p:nvPr>
            <p:ph idx="1"/>
          </p:nvPr>
        </p:nvPicPr>
        <p:blipFill rotWithShape="1">
          <a:blip r:embed="rId2"/>
          <a:srcRect l="57146" t="29188" b="26888"/>
          <a:stretch/>
        </p:blipFill>
        <p:spPr>
          <a:xfrm>
            <a:off x="1481667" y="2014194"/>
            <a:ext cx="7059788" cy="4070270"/>
          </a:xfrm>
          <a:prstGeom prst="rect">
            <a:avLst/>
          </a:prstGeom>
        </p:spPr>
      </p:pic>
    </p:spTree>
    <p:extLst>
      <p:ext uri="{BB962C8B-B14F-4D97-AF65-F5344CB8AC3E}">
        <p14:creationId xmlns:p14="http://schemas.microsoft.com/office/powerpoint/2010/main" val="10511072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Central Idea</a:t>
            </a:r>
            <a:endParaRPr lang="en-US" dirty="0"/>
          </a:p>
        </p:txBody>
      </p:sp>
      <p:sp>
        <p:nvSpPr>
          <p:cNvPr id="3" name="Content Placeholder 2"/>
          <p:cNvSpPr>
            <a:spLocks noGrp="1"/>
          </p:cNvSpPr>
          <p:nvPr>
            <p:ph idx="1"/>
          </p:nvPr>
        </p:nvSpPr>
        <p:spPr/>
        <p:txBody>
          <a:bodyPr/>
          <a:lstStyle/>
          <a:p>
            <a:pPr marL="342900" indent="-342900">
              <a:buFont typeface="+mj-lt"/>
              <a:buAutoNum type="arabicPeriod"/>
            </a:pPr>
            <a:r>
              <a:rPr lang="en-US" dirty="0"/>
              <a:t>The investigation of properties of business process models is an </a:t>
            </a:r>
            <a:r>
              <a:rPr lang="en-US" dirty="0" smtClean="0"/>
              <a:t>important aspect </a:t>
            </a:r>
            <a:r>
              <a:rPr lang="en-US" dirty="0"/>
              <a:t>of business process management</a:t>
            </a:r>
            <a:r>
              <a:rPr lang="en-US" dirty="0" smtClean="0"/>
              <a:t>.</a:t>
            </a:r>
          </a:p>
          <a:p>
            <a:pPr marL="342900" indent="-342900">
              <a:buFont typeface="+mj-lt"/>
              <a:buAutoNum type="arabicPeriod"/>
            </a:pPr>
            <a:r>
              <a:rPr lang="en-US" dirty="0"/>
              <a:t>If a certain property at the </a:t>
            </a:r>
            <a:r>
              <a:rPr lang="en-US" dirty="0" smtClean="0"/>
              <a:t>business </a:t>
            </a:r>
            <a:r>
              <a:rPr lang="en-US" dirty="0"/>
              <a:t>process model level can be shown, then all process instances based </a:t>
            </a:r>
            <a:r>
              <a:rPr lang="en-US" dirty="0" smtClean="0"/>
              <a:t>on that </a:t>
            </a:r>
            <a:r>
              <a:rPr lang="en-US" dirty="0"/>
              <a:t>business process model expose this property.</a:t>
            </a:r>
          </a:p>
        </p:txBody>
      </p:sp>
    </p:spTree>
    <p:extLst>
      <p:ext uri="{BB962C8B-B14F-4D97-AF65-F5344CB8AC3E}">
        <p14:creationId xmlns:p14="http://schemas.microsoft.com/office/powerpoint/2010/main" val="41575561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1334" y="203523"/>
            <a:ext cx="10058400" cy="1371600"/>
          </a:xfrm>
        </p:spPr>
        <p:txBody>
          <a:bodyPr/>
          <a:lstStyle/>
          <a:p>
            <a:r>
              <a:rPr lang="en-US" dirty="0" smtClean="0"/>
              <a:t>Example</a:t>
            </a:r>
            <a:endParaRPr lang="en-US" dirty="0"/>
          </a:p>
        </p:txBody>
      </p:sp>
      <p:pic>
        <p:nvPicPr>
          <p:cNvPr id="7" name="Content Placeholder 6"/>
          <p:cNvPicPr>
            <a:picLocks noGrp="1" noChangeAspect="1"/>
          </p:cNvPicPr>
          <p:nvPr>
            <p:ph idx="1"/>
          </p:nvPr>
        </p:nvPicPr>
        <p:blipFill rotWithShape="1">
          <a:blip r:embed="rId2"/>
          <a:srcRect l="68409" t="20145" b="54664"/>
          <a:stretch/>
        </p:blipFill>
        <p:spPr>
          <a:xfrm>
            <a:off x="668866" y="1185335"/>
            <a:ext cx="5444067" cy="2442004"/>
          </a:xfrm>
          <a:prstGeom prst="rect">
            <a:avLst/>
          </a:prstGeom>
        </p:spPr>
      </p:pic>
      <p:pic>
        <p:nvPicPr>
          <p:cNvPr id="8" name="Picture 7"/>
          <p:cNvPicPr>
            <a:picLocks noChangeAspect="1"/>
          </p:cNvPicPr>
          <p:nvPr/>
        </p:nvPicPr>
        <p:blipFill rotWithShape="1">
          <a:blip r:embed="rId3"/>
          <a:srcRect l="25110" t="47278" r="4149" b="8983"/>
          <a:stretch/>
        </p:blipFill>
        <p:spPr>
          <a:xfrm>
            <a:off x="3290917" y="3627339"/>
            <a:ext cx="8333816" cy="2898476"/>
          </a:xfrm>
          <a:prstGeom prst="rect">
            <a:avLst/>
          </a:prstGeom>
        </p:spPr>
      </p:pic>
    </p:spTree>
    <p:extLst>
      <p:ext uri="{BB962C8B-B14F-4D97-AF65-F5344CB8AC3E}">
        <p14:creationId xmlns:p14="http://schemas.microsoft.com/office/powerpoint/2010/main" val="28371507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entagon 3"/>
          <p:cNvSpPr/>
          <p:nvPr/>
        </p:nvSpPr>
        <p:spPr>
          <a:xfrm>
            <a:off x="247135" y="321276"/>
            <a:ext cx="2734962" cy="57051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1210" y="-82336"/>
            <a:ext cx="10058400" cy="1371600"/>
          </a:xfrm>
        </p:spPr>
        <p:txBody>
          <a:bodyPr>
            <a:normAutofit/>
          </a:bodyPr>
          <a:lstStyle/>
          <a:p>
            <a:r>
              <a:rPr lang="en-US" sz="3600" dirty="0" smtClean="0"/>
              <a:t>Example</a:t>
            </a:r>
            <a:endParaRPr lang="en-US" sz="3600" dirty="0"/>
          </a:p>
        </p:txBody>
      </p:sp>
      <p:pic>
        <p:nvPicPr>
          <p:cNvPr id="4098" name="Picture 2" descr="A complex BPMN example with lanes, pools et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3801" y="891788"/>
            <a:ext cx="9753600" cy="5743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35042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9536" y="140086"/>
            <a:ext cx="10058400" cy="1371600"/>
          </a:xfrm>
        </p:spPr>
        <p:txBody>
          <a:bodyPr>
            <a:normAutofit/>
          </a:bodyPr>
          <a:lstStyle/>
          <a:p>
            <a:r>
              <a:rPr lang="en-US" sz="3200" dirty="0"/>
              <a:t>https://app.creately.com/diagram/TdR0Mb7tj1t/edit</a:t>
            </a:r>
          </a:p>
        </p:txBody>
      </p:sp>
      <p:pic>
        <p:nvPicPr>
          <p:cNvPr id="4" name="Picture 3"/>
          <p:cNvPicPr>
            <a:picLocks noChangeAspect="1"/>
          </p:cNvPicPr>
          <p:nvPr/>
        </p:nvPicPr>
        <p:blipFill>
          <a:blip r:embed="rId2"/>
          <a:stretch>
            <a:fillRect/>
          </a:stretch>
        </p:blipFill>
        <p:spPr>
          <a:xfrm>
            <a:off x="499827" y="1425145"/>
            <a:ext cx="11402189" cy="5008606"/>
          </a:xfrm>
          <a:prstGeom prst="rect">
            <a:avLst/>
          </a:prstGeom>
        </p:spPr>
      </p:pic>
      <p:pic>
        <p:nvPicPr>
          <p:cNvPr id="5" name="Picture 4"/>
          <p:cNvPicPr>
            <a:picLocks noChangeAspect="1"/>
          </p:cNvPicPr>
          <p:nvPr/>
        </p:nvPicPr>
        <p:blipFill>
          <a:blip r:embed="rId3"/>
          <a:stretch>
            <a:fillRect/>
          </a:stretch>
        </p:blipFill>
        <p:spPr>
          <a:xfrm>
            <a:off x="6486866" y="1342461"/>
            <a:ext cx="5305599" cy="5091290"/>
          </a:xfrm>
          <a:prstGeom prst="rect">
            <a:avLst/>
          </a:prstGeom>
        </p:spPr>
      </p:pic>
    </p:spTree>
    <p:extLst>
      <p:ext uri="{BB962C8B-B14F-4D97-AF65-F5344CB8AC3E}">
        <p14:creationId xmlns:p14="http://schemas.microsoft.com/office/powerpoint/2010/main" val="3421136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4"/>
                                        </p:tgtEl>
                                        <p:attrNameLst>
                                          <p:attrName>ppt_x</p:attrName>
                                        </p:attrNameLst>
                                      </p:cBhvr>
                                      <p:tavLst>
                                        <p:tav tm="0">
                                          <p:val>
                                            <p:strVal val="ppt_x"/>
                                          </p:val>
                                        </p:tav>
                                        <p:tav tm="100000">
                                          <p:val>
                                            <p:strVal val="ppt_x"/>
                                          </p:val>
                                        </p:tav>
                                      </p:tavLst>
                                    </p:anim>
                                    <p:anim calcmode="lin" valueType="num">
                                      <p:cBhvr additive="base">
                                        <p:cTn id="7" dur="500"/>
                                        <p:tgtEl>
                                          <p:spTgt spid="4"/>
                                        </p:tgtEl>
                                        <p:attrNameLst>
                                          <p:attrName>ppt_y</p:attrName>
                                        </p:attrNameLst>
                                      </p:cBhvr>
                                      <p:tavLst>
                                        <p:tav tm="0">
                                          <p:val>
                                            <p:strVal val="ppt_y"/>
                                          </p:val>
                                        </p:tav>
                                        <p:tav tm="100000">
                                          <p:val>
                                            <p:strVal val="1+ppt_h/2"/>
                                          </p:val>
                                        </p:tav>
                                      </p:tavLst>
                                    </p:anim>
                                    <p:set>
                                      <p:cBhvr>
                                        <p:cTn id="8" dur="1" fill="hold">
                                          <p:stCondLst>
                                            <p:cond delay="499"/>
                                          </p:stCondLst>
                                        </p:cTn>
                                        <p:tgtEl>
                                          <p:spTgt spid="4"/>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dirty="0"/>
              <a:t>Universal Process Notation</a:t>
            </a:r>
            <a:br>
              <a:rPr lang="en-US" dirty="0"/>
            </a:br>
            <a:endParaRPr lang="en-US" dirty="0"/>
          </a:p>
        </p:txBody>
      </p:sp>
      <p:pic>
        <p:nvPicPr>
          <p:cNvPr id="5122" name="Picture 2" descr="https://miro.medium.com/max/1838/1*woBMP_ysFZFFpqZKdnWjM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3487" y="1842486"/>
            <a:ext cx="9725025" cy="3752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72461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Properties of Business Processes</a:t>
            </a:r>
          </a:p>
        </p:txBody>
      </p:sp>
      <p:sp>
        <p:nvSpPr>
          <p:cNvPr id="3" name="Content Placeholder 2"/>
          <p:cNvSpPr>
            <a:spLocks noGrp="1"/>
          </p:cNvSpPr>
          <p:nvPr>
            <p:ph idx="1"/>
          </p:nvPr>
        </p:nvSpPr>
        <p:spPr/>
        <p:txBody>
          <a:bodyPr/>
          <a:lstStyle/>
          <a:p>
            <a:r>
              <a:rPr lang="en-US" dirty="0" smtClean="0"/>
              <a:t>Data Dependencies</a:t>
            </a:r>
          </a:p>
          <a:p>
            <a:r>
              <a:rPr lang="en-US" dirty="0"/>
              <a:t>Structural </a:t>
            </a:r>
            <a:r>
              <a:rPr lang="en-US" dirty="0" smtClean="0"/>
              <a:t>Soundness</a:t>
            </a:r>
          </a:p>
          <a:p>
            <a:r>
              <a:rPr lang="en-US" dirty="0"/>
              <a:t>Relaxed </a:t>
            </a:r>
            <a:r>
              <a:rPr lang="en-US" dirty="0" smtClean="0"/>
              <a:t>Soundness</a:t>
            </a:r>
          </a:p>
          <a:p>
            <a:r>
              <a:rPr lang="en-US" dirty="0"/>
              <a:t>Weak </a:t>
            </a:r>
            <a:r>
              <a:rPr lang="en-US" dirty="0" smtClean="0"/>
              <a:t>Soundness</a:t>
            </a:r>
          </a:p>
          <a:p>
            <a:r>
              <a:rPr lang="en-US" dirty="0"/>
              <a:t>Lazy Soundness</a:t>
            </a:r>
            <a:endParaRPr lang="en-US" dirty="0" smtClean="0"/>
          </a:p>
          <a:p>
            <a:r>
              <a:rPr lang="en-US" dirty="0" smtClean="0"/>
              <a:t>Soundness</a:t>
            </a:r>
          </a:p>
          <a:p>
            <a:pPr lvl="1"/>
            <a:r>
              <a:rPr lang="en-US" dirty="0"/>
              <a:t>Motivation of </a:t>
            </a:r>
            <a:r>
              <a:rPr lang="en-US" dirty="0" smtClean="0"/>
              <a:t>Soundness</a:t>
            </a:r>
          </a:p>
          <a:p>
            <a:pPr lvl="1"/>
            <a:r>
              <a:rPr lang="en-US" dirty="0" smtClean="0"/>
              <a:t>Definition</a:t>
            </a:r>
          </a:p>
          <a:p>
            <a:pPr lvl="1"/>
            <a:r>
              <a:rPr lang="en-US" dirty="0"/>
              <a:t>Soundness Theorem</a:t>
            </a:r>
            <a:endParaRPr lang="en-US" dirty="0" smtClean="0"/>
          </a:p>
          <a:p>
            <a:endParaRPr lang="en-US" dirty="0"/>
          </a:p>
        </p:txBody>
      </p:sp>
    </p:spTree>
    <p:extLst>
      <p:ext uri="{BB962C8B-B14F-4D97-AF65-F5344CB8AC3E}">
        <p14:creationId xmlns:p14="http://schemas.microsoft.com/office/powerpoint/2010/main" val="22612080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Data Dependencies</a:t>
            </a:r>
            <a:br>
              <a:rPr lang="en-US" dirty="0"/>
            </a:br>
            <a:endParaRPr lang="en-US" dirty="0"/>
          </a:p>
        </p:txBody>
      </p:sp>
      <p:sp>
        <p:nvSpPr>
          <p:cNvPr id="3" name="Content Placeholder 2"/>
          <p:cNvSpPr>
            <a:spLocks noGrp="1"/>
          </p:cNvSpPr>
          <p:nvPr>
            <p:ph idx="1"/>
          </p:nvPr>
        </p:nvSpPr>
        <p:spPr>
          <a:xfrm>
            <a:off x="1066800" y="2193736"/>
            <a:ext cx="10058400" cy="3931920"/>
          </a:xfrm>
        </p:spPr>
        <p:txBody>
          <a:bodyPr/>
          <a:lstStyle/>
          <a:p>
            <a:r>
              <a:rPr lang="en-US" dirty="0"/>
              <a:t>Application data are an integral part of business processes. </a:t>
            </a:r>
            <a:endParaRPr lang="en-US" dirty="0" smtClean="0"/>
          </a:p>
          <a:p>
            <a:r>
              <a:rPr lang="en-US" dirty="0" smtClean="0"/>
              <a:t>Data </a:t>
            </a:r>
            <a:r>
              <a:rPr lang="en-US" dirty="0"/>
              <a:t>can be created, modified, and deleted during the execution of business processes. </a:t>
            </a:r>
            <a:endParaRPr lang="en-US" dirty="0" smtClean="0"/>
          </a:p>
          <a:p>
            <a:r>
              <a:rPr lang="en-US" dirty="0" smtClean="0"/>
              <a:t>Since </a:t>
            </a:r>
            <a:r>
              <a:rPr lang="en-US" dirty="0"/>
              <a:t>business processes consist of a set of activities that are related, these activities operate on an integrated set of application data</a:t>
            </a:r>
            <a:r>
              <a:rPr lang="en-US" dirty="0" smtClean="0"/>
              <a:t>.</a:t>
            </a:r>
          </a:p>
          <a:p>
            <a:pPr marL="0" indent="0">
              <a:buNone/>
            </a:pPr>
            <a:r>
              <a:rPr lang="en-US" dirty="0"/>
              <a:t>Data in business process models has two aspects, both of which need to be covered: </a:t>
            </a:r>
            <a:endParaRPr lang="en-US" dirty="0" smtClean="0"/>
          </a:p>
          <a:p>
            <a:pPr marL="0" indent="0">
              <a:buNone/>
            </a:pPr>
            <a:r>
              <a:rPr lang="en-US" dirty="0"/>
              <a:t>	</a:t>
            </a:r>
            <a:r>
              <a:rPr lang="en-US" dirty="0" smtClean="0"/>
              <a:t>• </a:t>
            </a:r>
            <a:r>
              <a:rPr lang="en-US" dirty="0"/>
              <a:t>Data that activity instances manipulate by invoking applications or services. </a:t>
            </a:r>
            <a:endParaRPr lang="en-US" dirty="0" smtClean="0"/>
          </a:p>
          <a:p>
            <a:pPr marL="0" indent="0">
              <a:buNone/>
            </a:pPr>
            <a:r>
              <a:rPr lang="en-US" dirty="0"/>
              <a:t>	</a:t>
            </a:r>
            <a:r>
              <a:rPr lang="en-US" dirty="0" smtClean="0"/>
              <a:t>• </a:t>
            </a:r>
            <a:r>
              <a:rPr lang="en-US" dirty="0"/>
              <a:t>Data dependencies between process activities.</a:t>
            </a:r>
          </a:p>
        </p:txBody>
      </p:sp>
    </p:spTree>
    <p:extLst>
      <p:ext uri="{BB962C8B-B14F-4D97-AF65-F5344CB8AC3E}">
        <p14:creationId xmlns:p14="http://schemas.microsoft.com/office/powerpoint/2010/main" val="2025533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Data Dependencies</a:t>
            </a:r>
            <a:br>
              <a:rPr lang="en-US" dirty="0"/>
            </a:br>
            <a:endParaRPr lang="en-US" dirty="0"/>
          </a:p>
        </p:txBody>
      </p:sp>
      <p:pic>
        <p:nvPicPr>
          <p:cNvPr id="4" name="Content Placeholder 3"/>
          <p:cNvPicPr>
            <a:picLocks noGrp="1" noChangeAspect="1"/>
          </p:cNvPicPr>
          <p:nvPr>
            <p:ph idx="1"/>
          </p:nvPr>
        </p:nvPicPr>
        <p:blipFill>
          <a:blip r:embed="rId2"/>
          <a:stretch>
            <a:fillRect/>
          </a:stretch>
        </p:blipFill>
        <p:spPr>
          <a:xfrm>
            <a:off x="2887133" y="1910621"/>
            <a:ext cx="8705850" cy="1933575"/>
          </a:xfrm>
          <a:prstGeom prst="rect">
            <a:avLst/>
          </a:prstGeom>
        </p:spPr>
      </p:pic>
      <p:sp>
        <p:nvSpPr>
          <p:cNvPr id="5" name="Rectangle 4"/>
          <p:cNvSpPr/>
          <p:nvPr/>
        </p:nvSpPr>
        <p:spPr>
          <a:xfrm>
            <a:off x="5829873" y="4108837"/>
            <a:ext cx="6096000" cy="1754326"/>
          </a:xfrm>
          <a:prstGeom prst="rect">
            <a:avLst/>
          </a:prstGeom>
        </p:spPr>
        <p:txBody>
          <a:bodyPr>
            <a:spAutoFit/>
          </a:bodyPr>
          <a:lstStyle/>
          <a:p>
            <a:r>
              <a:rPr lang="en-US" dirty="0"/>
              <a:t>An example of data flow in a business process in the financial sector is given. A credit approval business process contains activities to enter a credit request, to assess the risks of granting the credit, and to inform the customer about the decision made by the financial institution.</a:t>
            </a:r>
          </a:p>
        </p:txBody>
      </p:sp>
      <p:sp>
        <p:nvSpPr>
          <p:cNvPr id="6" name="Rectangle 5"/>
          <p:cNvSpPr/>
          <p:nvPr/>
        </p:nvSpPr>
        <p:spPr>
          <a:xfrm>
            <a:off x="1066800" y="1541289"/>
            <a:ext cx="10280822" cy="369332"/>
          </a:xfrm>
          <a:prstGeom prst="rect">
            <a:avLst/>
          </a:prstGeom>
        </p:spPr>
        <p:txBody>
          <a:bodyPr wrap="square">
            <a:spAutoFit/>
          </a:bodyPr>
          <a:lstStyle/>
          <a:p>
            <a:r>
              <a:rPr lang="en-US" dirty="0"/>
              <a:t>There are data dependencies between the activities mentioned</a:t>
            </a:r>
          </a:p>
        </p:txBody>
      </p:sp>
      <p:cxnSp>
        <p:nvCxnSpPr>
          <p:cNvPr id="8" name="Straight Arrow Connector 7"/>
          <p:cNvCxnSpPr/>
          <p:nvPr/>
        </p:nvCxnSpPr>
        <p:spPr>
          <a:xfrm>
            <a:off x="2496293" y="2809316"/>
            <a:ext cx="486032"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898152" y="2224429"/>
            <a:ext cx="1556952" cy="8320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Only when this data is available</a:t>
            </a:r>
          </a:p>
        </p:txBody>
      </p:sp>
      <p:sp>
        <p:nvSpPr>
          <p:cNvPr id="3" name="Rectangle 2"/>
          <p:cNvSpPr/>
          <p:nvPr/>
        </p:nvSpPr>
        <p:spPr>
          <a:xfrm>
            <a:off x="526992" y="3844196"/>
            <a:ext cx="4910666" cy="3139321"/>
          </a:xfrm>
          <a:prstGeom prst="rect">
            <a:avLst/>
          </a:prstGeom>
        </p:spPr>
        <p:txBody>
          <a:bodyPr wrap="square">
            <a:spAutoFit/>
          </a:bodyPr>
          <a:lstStyle/>
          <a:p>
            <a:pPr algn="just"/>
            <a:r>
              <a:rPr lang="en-US" dirty="0"/>
              <a:t>There are data dependencies between the activities mentioned. The Collect Credit Info activity is the first activity performed. Only when this data is available, can the risk be assessed in the Assess Risk activity, the final decision be made(Decide), and the requestor be notified (Notify). Therefore, the ordering of the activities in the business process is strongly related to the data dependencies of the activities.</a:t>
            </a:r>
          </a:p>
        </p:txBody>
      </p:sp>
    </p:spTree>
    <p:extLst>
      <p:ext uri="{BB962C8B-B14F-4D97-AF65-F5344CB8AC3E}">
        <p14:creationId xmlns:p14="http://schemas.microsoft.com/office/powerpoint/2010/main" val="1673583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Data Dependencies</a:t>
            </a:r>
            <a:br>
              <a:rPr lang="en-US" dirty="0"/>
            </a:br>
            <a:endParaRPr lang="en-US" dirty="0"/>
          </a:p>
        </p:txBody>
      </p:sp>
      <p:sp>
        <p:nvSpPr>
          <p:cNvPr id="3" name="Content Placeholder 2"/>
          <p:cNvSpPr>
            <a:spLocks noGrp="1"/>
          </p:cNvSpPr>
          <p:nvPr>
            <p:ph idx="1"/>
          </p:nvPr>
        </p:nvSpPr>
        <p:spPr/>
        <p:txBody>
          <a:bodyPr/>
          <a:lstStyle/>
          <a:p>
            <a:r>
              <a:rPr lang="en-US" dirty="0"/>
              <a:t>This property is known as control flow follows data </a:t>
            </a:r>
            <a:r>
              <a:rPr lang="en-US" dirty="0" smtClean="0"/>
              <a:t>flow.</a:t>
            </a:r>
          </a:p>
          <a:p>
            <a:r>
              <a:rPr lang="en-US" dirty="0"/>
              <a:t>Control flow needs to follow data flow, since otherwise the process instance would come to halt</a:t>
            </a:r>
            <a:r>
              <a:rPr lang="en-US" dirty="0" smtClean="0"/>
              <a:t>.</a:t>
            </a:r>
          </a:p>
          <a:p>
            <a:r>
              <a:rPr lang="en-US" dirty="0"/>
              <a:t>neither of these activities can be started, because control flow defines that Assess Risk can only start after Decide has completed, and Decide can only start after Assess Risk has generated the risk factor data value.</a:t>
            </a:r>
          </a:p>
        </p:txBody>
      </p:sp>
      <p:pic>
        <p:nvPicPr>
          <p:cNvPr id="4" name="Picture 3"/>
          <p:cNvPicPr>
            <a:picLocks noChangeAspect="1"/>
          </p:cNvPicPr>
          <p:nvPr/>
        </p:nvPicPr>
        <p:blipFill>
          <a:blip r:embed="rId2"/>
          <a:stretch>
            <a:fillRect/>
          </a:stretch>
        </p:blipFill>
        <p:spPr>
          <a:xfrm>
            <a:off x="3980627" y="4148394"/>
            <a:ext cx="4678499" cy="2161789"/>
          </a:xfrm>
          <a:prstGeom prst="rect">
            <a:avLst/>
          </a:prstGeom>
        </p:spPr>
      </p:pic>
    </p:spTree>
    <p:extLst>
      <p:ext uri="{BB962C8B-B14F-4D97-AF65-F5344CB8AC3E}">
        <p14:creationId xmlns:p14="http://schemas.microsoft.com/office/powerpoint/2010/main" val="451815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Unsound Behaviour</a:t>
            </a:r>
            <a:endParaRPr lang="en-US" dirty="0"/>
          </a:p>
        </p:txBody>
      </p:sp>
      <p:pic>
        <p:nvPicPr>
          <p:cNvPr id="4" name="Content Placeholder 3"/>
          <p:cNvPicPr>
            <a:picLocks noGrp="1" noChangeAspect="1"/>
          </p:cNvPicPr>
          <p:nvPr>
            <p:ph idx="1"/>
          </p:nvPr>
        </p:nvPicPr>
        <p:blipFill rotWithShape="1">
          <a:blip r:embed="rId2"/>
          <a:srcRect l="58955" t="26745" r="1568" b="28213"/>
          <a:stretch/>
        </p:blipFill>
        <p:spPr>
          <a:xfrm>
            <a:off x="2397211" y="1863594"/>
            <a:ext cx="7496431" cy="4298310"/>
          </a:xfrm>
          <a:prstGeom prst="rect">
            <a:avLst/>
          </a:prstGeom>
        </p:spPr>
      </p:pic>
    </p:spTree>
    <p:extLst>
      <p:ext uri="{BB962C8B-B14F-4D97-AF65-F5344CB8AC3E}">
        <p14:creationId xmlns:p14="http://schemas.microsoft.com/office/powerpoint/2010/main" val="786028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Violation 01-deadlock</a:t>
            </a:r>
            <a:endParaRPr lang="en-US" dirty="0"/>
          </a:p>
        </p:txBody>
      </p:sp>
      <p:pic>
        <p:nvPicPr>
          <p:cNvPr id="4" name="Content Placeholder 3"/>
          <p:cNvPicPr>
            <a:picLocks noGrp="1" noChangeAspect="1"/>
          </p:cNvPicPr>
          <p:nvPr>
            <p:ph idx="1"/>
          </p:nvPr>
        </p:nvPicPr>
        <p:blipFill>
          <a:blip r:embed="rId2"/>
          <a:stretch>
            <a:fillRect/>
          </a:stretch>
        </p:blipFill>
        <p:spPr>
          <a:xfrm>
            <a:off x="809239" y="2014194"/>
            <a:ext cx="5517421" cy="2453860"/>
          </a:xfrm>
          <a:prstGeom prst="rect">
            <a:avLst/>
          </a:prstGeom>
        </p:spPr>
      </p:pic>
      <p:pic>
        <p:nvPicPr>
          <p:cNvPr id="5" name="Picture 4"/>
          <p:cNvPicPr>
            <a:picLocks noChangeAspect="1"/>
          </p:cNvPicPr>
          <p:nvPr/>
        </p:nvPicPr>
        <p:blipFill>
          <a:blip r:embed="rId3"/>
          <a:stretch>
            <a:fillRect/>
          </a:stretch>
        </p:blipFill>
        <p:spPr>
          <a:xfrm>
            <a:off x="5737525" y="3820297"/>
            <a:ext cx="6219825" cy="2743200"/>
          </a:xfrm>
          <a:prstGeom prst="rect">
            <a:avLst/>
          </a:prstGeom>
        </p:spPr>
      </p:pic>
    </p:spTree>
    <p:extLst>
      <p:ext uri="{BB962C8B-B14F-4D97-AF65-F5344CB8AC3E}">
        <p14:creationId xmlns:p14="http://schemas.microsoft.com/office/powerpoint/2010/main" val="316475272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emplate>TM03457510[[fn=Savon]]</Template>
  <TotalTime>10139</TotalTime>
  <Words>739</Words>
  <Application>Microsoft Office PowerPoint</Application>
  <PresentationFormat>Widescreen</PresentationFormat>
  <Paragraphs>78</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Century Gothic</vt:lpstr>
      <vt:lpstr>Garamond</vt:lpstr>
      <vt:lpstr>Times New Roman</vt:lpstr>
      <vt:lpstr>Savon</vt:lpstr>
      <vt:lpstr>Business Process Engineering </vt:lpstr>
      <vt:lpstr>Content</vt:lpstr>
      <vt:lpstr>Central Idea</vt:lpstr>
      <vt:lpstr>Properties of Business Processes</vt:lpstr>
      <vt:lpstr>Data Dependencies </vt:lpstr>
      <vt:lpstr>Data Dependencies </vt:lpstr>
      <vt:lpstr>Data Dependencies </vt:lpstr>
      <vt:lpstr>Unsound Behaviour</vt:lpstr>
      <vt:lpstr>Violation 01-deadlock</vt:lpstr>
      <vt:lpstr>Violation 02</vt:lpstr>
      <vt:lpstr>Violation 03-dead activities</vt:lpstr>
      <vt:lpstr>Structural Soundness</vt:lpstr>
      <vt:lpstr>Example</vt:lpstr>
      <vt:lpstr>Soundness criterion </vt:lpstr>
      <vt:lpstr>Soundness criterion-Properties</vt:lpstr>
      <vt:lpstr>Structural Soundness</vt:lpstr>
      <vt:lpstr>To start  formal analysis</vt:lpstr>
      <vt:lpstr>Structural sound</vt:lpstr>
      <vt:lpstr>Multiple start Events.</vt:lpstr>
      <vt:lpstr>How to transform</vt:lpstr>
      <vt:lpstr>PowerPoint Presentation</vt:lpstr>
      <vt:lpstr>Relaxed Soundness</vt:lpstr>
      <vt:lpstr>PowerPoint Presentation</vt:lpstr>
      <vt:lpstr>Weak Soundness</vt:lpstr>
      <vt:lpstr>Lazy Soundness</vt:lpstr>
      <vt:lpstr>Exercise</vt:lpstr>
      <vt:lpstr>Process Notation </vt:lpstr>
      <vt:lpstr>Petri nets</vt:lpstr>
      <vt:lpstr>Petrinets : Modeling Representation</vt:lpstr>
      <vt:lpstr>Example</vt:lpstr>
      <vt:lpstr>Example</vt:lpstr>
      <vt:lpstr>https://app.creately.com/diagram/TdR0Mb7tj1t/edit</vt:lpstr>
      <vt:lpstr>Universal Process Notation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Process Engineering</dc:title>
  <dc:creator>Administrator</dc:creator>
  <cp:lastModifiedBy>Administrator</cp:lastModifiedBy>
  <cp:revision>178</cp:revision>
  <dcterms:created xsi:type="dcterms:W3CDTF">2022-02-09T04:55:57Z</dcterms:created>
  <dcterms:modified xsi:type="dcterms:W3CDTF">2023-03-13T04:01:52Z</dcterms:modified>
</cp:coreProperties>
</file>

<file path=docProps/thumbnail.jpeg>
</file>